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4" r:id="rId6"/>
    <p:sldId id="260" r:id="rId7"/>
    <p:sldId id="266" r:id="rId8"/>
    <p:sldId id="263" r:id="rId9"/>
    <p:sldId id="262" r:id="rId10"/>
    <p:sldId id="261" r:id="rId11"/>
    <p:sldId id="265" r:id="rId12"/>
    <p:sldId id="269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 autoAdjust="0"/>
    <p:restoredTop sz="95859"/>
  </p:normalViewPr>
  <p:slideViewPr>
    <p:cSldViewPr snapToGrid="0" snapToObjects="1">
      <p:cViewPr>
        <p:scale>
          <a:sx n="90" d="100"/>
          <a:sy n="90" d="100"/>
        </p:scale>
        <p:origin x="-374" y="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11CC-88EE-4712-84BA-4639D24C03BA}" type="datetimeFigureOut">
              <a:rPr lang="ru-RU" smtClean="0"/>
              <a:t>12.07.2022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35C2-91A6-47A0-8244-D31EE9CD2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73361-FCA7-8F43-A212-CC7169B1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27959D-4CFE-FA49-BA58-BCFC2E223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78BE4B-2535-6C4D-A49E-EC81C8A2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A478-9554-4524-937B-0C1C24C59954}" type="datetime1">
              <a:rPr lang="ru-RU" smtClean="0"/>
              <a:t>12.07.2022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5D976D-B03D-8243-B7C1-43A4BD13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067E04-F2A5-0A4C-B7F0-69E922EB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FB7BAA-9D3D-3443-8925-A7F484ABB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5F189-68C5-E34C-A214-6EF837C0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D83398-8420-804B-B146-A6BD4AA14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69DBB5-05C7-7341-BB10-87C73603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0C7D-AE5A-4B44-BABA-F1A158079474}" type="datetime1">
              <a:rPr lang="ru-RU" smtClean="0"/>
              <a:t>12.07.2022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2C98AD-61BF-7345-BF7D-A7FEEC55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C0F40C-9840-1D4C-8FD6-94FF7694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73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90C93E-5FF2-C349-8DE7-ACE61ACAC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BDCD56-F06C-3F42-BB60-652E14424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85A2ED-082E-2F49-9C16-B1DB7C9E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E03C-EF97-4357-B03E-75B9E1E6C866}" type="datetime1">
              <a:rPr lang="ru-RU" smtClean="0"/>
              <a:t>12.07.2022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43369A-B602-8A46-B416-EFD87D66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4560E-F54A-A14B-975D-B637F1A5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38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2C3C2-D798-7E47-A48D-A26B383A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0CF0E6-E2AD-FC49-94BD-9EE6E26E1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2E62BA-9658-FA42-B1DD-D940DAB0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68C9-740B-4CD7-8CD4-FE6C96BDDD02}" type="datetime1">
              <a:rPr lang="ru-RU" smtClean="0"/>
              <a:t>12.07.2022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D30168-DB67-E84F-962F-DC19D80D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16066B-B00E-CA4F-ABD8-7EE2EF63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809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0FEEE-01DF-A04A-8176-C695F236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B584E3-D211-FA47-8019-20D77E018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D4E654-701C-5945-8C56-AC2C1C0D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FA0C-2886-4869-ACDD-EFADE1A02C14}" type="datetime1">
              <a:rPr lang="ru-RU" smtClean="0"/>
              <a:t>12.07.2022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230B2F-AEEF-A84C-8BA4-8A5FBCAA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27B0F3-E7FF-2A4E-8520-42A8F6C3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650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7A4CC6-3A5F-D343-A319-EF356994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8DB0C6-BAB0-634F-AA40-DF9C15932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1C00CD-C028-9C4C-804E-2F62A79E2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DD5FEB-4B07-1E49-92DF-545AFD36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AAFF-FC5E-48BE-91F4-5ECAAF2739AE}" type="datetime1">
              <a:rPr lang="ru-RU" smtClean="0"/>
              <a:t>12.07.2022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77A95E-40AA-7C45-884C-335CB229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D6A91D-5234-0144-87D4-38769311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266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E6705F-72B8-F641-AABC-BC5FB799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995026-1062-3E47-8B56-357074320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56607A-7D12-A34F-B5C6-CD38853F8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AA5BAF-6FF2-2344-B60B-186B0B284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936B0F-AEC5-554D-B863-72695541C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F4AA2EC-2568-7B4E-A421-A2B9A70A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B1D-FDAC-423D-9B66-B0FC647ED106}" type="datetime1">
              <a:rPr lang="ru-RU" smtClean="0"/>
              <a:t>12.07.2022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70382C-C79C-1149-9D0B-8096363C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824DDD-74D9-CB49-B149-A7329654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862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06FAE-BB99-2845-B89F-B0983BE3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E95D35-5E48-B34D-88AB-E3415F8B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7E2B-2932-4CF6-BF97-6076C620CD01}" type="datetime1">
              <a:rPr lang="ru-RU" smtClean="0"/>
              <a:t>12.07.2022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903D29-701E-5240-8F13-EBF9FBC4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EEAD22-A5AE-874D-A57D-1455C7AD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661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FAAE8E6-EBD9-FE43-A4A7-CCC51A94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09D2-D7D5-4A28-9B94-571878C3B1A7}" type="datetime1">
              <a:rPr lang="ru-RU" smtClean="0"/>
              <a:t>12.07.2022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684808-1D52-B444-AF35-472984A4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D6EA34-012B-9E43-940B-4916AAD4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891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C6C6-E469-AA41-91DA-596BB1E7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A43474-DDA9-3C40-8196-6BCC4A69C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94878D-163D-CD49-839A-E7CA85E27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0CC164-EB56-0741-B801-9F4F5431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0E9E-FC6F-4608-B133-5B92E9C30E98}" type="datetime1">
              <a:rPr lang="ru-RU" smtClean="0"/>
              <a:t>12.07.2022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D3A1DF-8173-C24B-8FE2-CE555B68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354455-C399-404E-BEC5-EEA1301D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53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82936-4456-0F4F-B325-E010BDEE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282C1-F5A2-CA4A-9D21-23D2589B9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544E15-2510-DA4B-9FFF-EEE09AC9A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66865D-C2B6-024B-B0C9-2733B42D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B5C9-CDBC-4595-8CB1-B7DA238D827D}" type="datetime1">
              <a:rPr lang="ru-RU" smtClean="0"/>
              <a:t>12.07.2022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990A68-5D4F-A149-BACF-463FF404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8F12A7-AF1A-924C-9310-7612AEF8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217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DE4A5A-61F0-6046-A3C1-2088B250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5879-96D1-9049-8E6C-BE275F0D3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C0B9F-5446-A840-9C6A-2D683CF75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CD998-4069-41A7-B9B1-19FDF5FADC61}" type="datetime1">
              <a:rPr lang="ru-RU" smtClean="0"/>
              <a:t>12.07.2022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A2E68F-B49D-5947-AC09-F39A394BC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D455AF-A30D-6547-905E-AE65E0961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9C5337-70AD-9C4A-8D27-A04FECEE4C0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em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2CED5-A472-3444-9A45-B1816BE09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5" y="2314573"/>
            <a:ext cx="8534399" cy="1903207"/>
          </a:xfrm>
        </p:spPr>
        <p:txBody>
          <a:bodyPr>
            <a:no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Влияние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сорастворителя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и давления на фазовое поведение термочувствительного полимера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AF5D57-3012-8E4C-BF3D-4E7E908D6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84776"/>
            <a:ext cx="8067675" cy="165576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(обучающийся): студент гр. НИ-41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Коунина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Евгеньевна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к.х.н.,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с.н.с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Макаров Дмитрий Михайлович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5975" y="567125"/>
            <a:ext cx="8115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 проектной деятельности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бакалавра по направлению 28.03.02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Наноинженерия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профиль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Наноматериалы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925" y="195859"/>
            <a:ext cx="9346870" cy="76303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Влияние давления на </a:t>
            </a:r>
            <a:r>
              <a:rPr lang="ru-RU" sz="3600" b="1" dirty="0" err="1"/>
              <a:t>сонерастворимость</a:t>
            </a:r>
            <a:r>
              <a:rPr lang="ru-RU" sz="3600" b="1" dirty="0"/>
              <a:t> полимера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07D913E4-C0CD-4646-B0FB-D50D78CEDE7A}"/>
              </a:ext>
            </a:extLst>
          </p:cNvPr>
          <p:cNvSpPr txBox="1">
            <a:spLocks/>
          </p:cNvSpPr>
          <p:nvPr/>
        </p:nvSpPr>
        <p:spPr>
          <a:xfrm>
            <a:off x="3927655" y="1021804"/>
            <a:ext cx="5038215" cy="62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НКТР от давления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309520" y="4833011"/>
            <a:ext cx="9600224" cy="1258296"/>
            <a:chOff x="1194401" y="4198107"/>
            <a:chExt cx="9731341" cy="154106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EFBA7470-5A55-4860-9AC9-585B64692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" t="20654" r="21986" b="12093"/>
            <a:stretch/>
          </p:blipFill>
          <p:spPr>
            <a:xfrm>
              <a:off x="4360083" y="4422275"/>
              <a:ext cx="3087089" cy="131689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ED77F82-8430-4FB4-84C9-FADB4A69B840}"/>
                </a:ext>
              </a:extLst>
            </p:cNvPr>
            <p:cNvSpPr txBox="1"/>
            <p:nvPr/>
          </p:nvSpPr>
          <p:spPr>
            <a:xfrm>
              <a:off x="1194401" y="4198107"/>
              <a:ext cx="2577702" cy="791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0.1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МПа</a:t>
              </a: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Атмосферное давление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3205C3C-34A0-40AC-B9E8-7D15B08252DA}"/>
                </a:ext>
              </a:extLst>
            </p:cNvPr>
            <p:cNvSpPr txBox="1"/>
            <p:nvPr/>
          </p:nvSpPr>
          <p:spPr>
            <a:xfrm>
              <a:off x="7918514" y="4198107"/>
              <a:ext cx="3007228" cy="79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МПа</a:t>
              </a: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Гидростатическое давление</a:t>
              </a: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xmlns="" id="{6FBE93EA-0851-4069-B30E-E97F5A0339E3}"/>
                </a:ext>
              </a:extLst>
            </p:cNvPr>
            <p:cNvCxnSpPr/>
            <p:nvPr/>
          </p:nvCxnSpPr>
          <p:spPr>
            <a:xfrm>
              <a:off x="3627653" y="4856980"/>
              <a:ext cx="732431" cy="1440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xmlns="" id="{28A46FA5-71FF-4B0B-AAB4-E45FA10DB4E3}"/>
                </a:ext>
              </a:extLst>
            </p:cNvPr>
            <p:cNvCxnSpPr/>
            <p:nvPr/>
          </p:nvCxnSpPr>
          <p:spPr>
            <a:xfrm flipH="1">
              <a:off x="7447174" y="4815739"/>
              <a:ext cx="471340" cy="2102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4736184" y="6083916"/>
            <a:ext cx="2319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шар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вода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шар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спирт</a:t>
            </a:r>
          </a:p>
        </p:txBody>
      </p:sp>
      <p:pic>
        <p:nvPicPr>
          <p:cNvPr id="27" name="image14.jpg"/>
          <p:cNvPicPr/>
          <p:nvPr/>
        </p:nvPicPr>
        <p:blipFill rotWithShape="1">
          <a:blip r:embed="rId3"/>
          <a:srcRect l="6483" t="9605" r="13336" b="3107"/>
          <a:stretch/>
        </p:blipFill>
        <p:spPr bwMode="auto">
          <a:xfrm>
            <a:off x="898372" y="1695278"/>
            <a:ext cx="4028422" cy="2986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978342" y="2023326"/>
            <a:ext cx="1270660" cy="586338"/>
            <a:chOff x="4572000" y="1387455"/>
            <a:chExt cx="1091356" cy="771283"/>
          </a:xfrm>
        </p:grpSpPr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xmlns="" id="{ACDD7E2D-9760-4D09-9BAE-6FAF01749E56}"/>
                </a:ext>
              </a:extLst>
            </p:cNvPr>
            <p:cNvCxnSpPr/>
            <p:nvPr/>
          </p:nvCxnSpPr>
          <p:spPr>
            <a:xfrm>
              <a:off x="4572000" y="1387455"/>
              <a:ext cx="0" cy="7712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50FF0EC-E1E1-4820-B92F-8882BAD2D72C}"/>
                </a:ext>
              </a:extLst>
            </p:cNvPr>
            <p:cNvSpPr txBox="1"/>
            <p:nvPr/>
          </p:nvSpPr>
          <p:spPr>
            <a:xfrm>
              <a:off x="4616274" y="1509165"/>
              <a:ext cx="1047082" cy="499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Метанол</a:t>
              </a:r>
            </a:p>
          </p:txBody>
        </p:sp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17" y="1668649"/>
            <a:ext cx="3877453" cy="303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0579899" y="1770302"/>
            <a:ext cx="1075302" cy="583779"/>
            <a:chOff x="9494363" y="1604740"/>
            <a:chExt cx="1037273" cy="570308"/>
          </a:xfrm>
        </p:grpSpPr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xmlns="" id="{D08889F2-A85A-4CF5-8CC5-CB561E447BE2}"/>
                </a:ext>
              </a:extLst>
            </p:cNvPr>
            <p:cNvCxnSpPr/>
            <p:nvPr/>
          </p:nvCxnSpPr>
          <p:spPr>
            <a:xfrm>
              <a:off x="9494363" y="1604740"/>
              <a:ext cx="0" cy="57030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DAD2969-1ED7-4BE4-8D9B-C9BCF8260EA7}"/>
                </a:ext>
              </a:extLst>
            </p:cNvPr>
            <p:cNvSpPr txBox="1"/>
            <p:nvPr/>
          </p:nvSpPr>
          <p:spPr>
            <a:xfrm>
              <a:off x="9637032" y="1729696"/>
              <a:ext cx="894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Этанол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655433" y="1514760"/>
            <a:ext cx="560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9560" y="1625173"/>
            <a:ext cx="560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9D7F45-99E6-9D42-8A6D-721B5C953275}" type="slidenum"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x-none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795" y="141842"/>
            <a:ext cx="5520921" cy="76303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Выводы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7544" y="1272638"/>
            <a:ext cx="95941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было показано, что метод денсиметрии может успешно применяться для изучения фазового поведения термочувствительных полимеров.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увеличение давления приводит к незначительному увеличению НКТР водного раствора PNIPAM.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Обнаружено, что увеличение гидрофобных групп в молекуле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сорастворителя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усилению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сонерастворимости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Показано, что давление разрушает эффект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сонерастворимости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Разрушение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сонерастворимости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давлением происходит сильнее в присутствии этанола.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9D7F45-99E6-9D42-8A6D-721B5C953275}" type="slidenum"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x-none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6019" y="2360426"/>
            <a:ext cx="9144000" cy="1394084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34037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459" y="14762"/>
            <a:ext cx="5810250" cy="763031"/>
          </a:xfrm>
        </p:spPr>
        <p:txBody>
          <a:bodyPr/>
          <a:lstStyle/>
          <a:p>
            <a:pPr algn="ctr"/>
            <a:r>
              <a:rPr lang="ru-RU" b="1" dirty="0"/>
              <a:t>Умные полимеры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" y="624815"/>
            <a:ext cx="54562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7" y="14762"/>
            <a:ext cx="9212263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9D7F45-99E6-9D42-8A6D-721B5C953275}" type="slidenum"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x-none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9" y="151369"/>
            <a:ext cx="9346870" cy="763031"/>
          </a:xfrm>
        </p:spPr>
        <p:txBody>
          <a:bodyPr/>
          <a:lstStyle/>
          <a:p>
            <a:pPr algn="ctr"/>
            <a:r>
              <a:rPr lang="ru-RU" b="1" dirty="0"/>
              <a:t>Цель и задачи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8156" y="1358803"/>
            <a:ext cx="10000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исследования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Montserrat"/>
              </a:rPr>
              <a:t>изучение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Montserrat"/>
              </a:rPr>
              <a:t>процессов фазового расслоения термочувствительных полимеров, испытывающих влияние гидростатического давления в присутствии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Calibri"/>
                <a:cs typeface="Montserrat"/>
              </a:rPr>
              <a:t>сорастворителя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Montserrat"/>
              </a:rPr>
              <a:t>.</a:t>
            </a:r>
            <a:endParaRPr lang="ru-RU" sz="2000" dirty="0">
              <a:solidFill>
                <a:srgbClr val="000000"/>
              </a:solidFill>
              <a:latin typeface="Montserrat"/>
              <a:ea typeface="Calibri"/>
              <a:cs typeface="Montserrat"/>
            </a:endParaRPr>
          </a:p>
          <a:p>
            <a:pPr lvl="0" algn="just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28156" y="3020766"/>
            <a:ext cx="1000001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Определение количественных связей между внешними параметрами состояния и фазовым поведением водного раствора линейного поли-N-</a:t>
            </a:r>
            <a:r>
              <a:rPr lang="ru-RU" sz="2400" dirty="0" err="1">
                <a:latin typeface="Times New Roman"/>
                <a:ea typeface="Times New Roman"/>
              </a:rPr>
              <a:t>изопропилакриламида</a:t>
            </a:r>
            <a:r>
              <a:rPr lang="ru-RU" sz="2400" dirty="0">
                <a:latin typeface="Times New Roman"/>
                <a:ea typeface="Times New Roman"/>
              </a:rPr>
              <a:t>; 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П</a:t>
            </a:r>
            <a:r>
              <a:rPr lang="ru-RU" sz="2400" dirty="0" smtClean="0">
                <a:latin typeface="Times New Roman"/>
                <a:ea typeface="Times New Roman"/>
              </a:rPr>
              <a:t>оиск </a:t>
            </a:r>
            <a:r>
              <a:rPr lang="ru-RU" sz="2400" dirty="0">
                <a:latin typeface="Times New Roman"/>
                <a:ea typeface="Times New Roman"/>
              </a:rPr>
              <a:t>взаимосвязи химической природы </a:t>
            </a:r>
            <a:r>
              <a:rPr lang="ru-RU" sz="2400" dirty="0" err="1">
                <a:latin typeface="Times New Roman"/>
                <a:ea typeface="Times New Roman"/>
              </a:rPr>
              <a:t>сорастворителя</a:t>
            </a:r>
            <a:r>
              <a:rPr lang="ru-RU" sz="2400" dirty="0">
                <a:latin typeface="Times New Roman"/>
                <a:ea typeface="Times New Roman"/>
              </a:rPr>
              <a:t> и проявления </a:t>
            </a:r>
            <a:r>
              <a:rPr lang="ru-RU" sz="2400" dirty="0" err="1">
                <a:latin typeface="Times New Roman"/>
                <a:ea typeface="Times New Roman"/>
              </a:rPr>
              <a:t>сонерастворимости</a:t>
            </a:r>
            <a:r>
              <a:rPr lang="ru-RU" sz="2400" dirty="0">
                <a:latin typeface="Times New Roman"/>
                <a:ea typeface="Times New Roman"/>
              </a:rPr>
              <a:t> полимера; 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В</a:t>
            </a:r>
            <a:r>
              <a:rPr lang="ru-RU" sz="2400" dirty="0" smtClean="0">
                <a:latin typeface="Times New Roman"/>
                <a:ea typeface="Times New Roman"/>
              </a:rPr>
              <a:t>лияние </a:t>
            </a:r>
            <a:r>
              <a:rPr lang="ru-RU" sz="2400" dirty="0">
                <a:latin typeface="Times New Roman"/>
                <a:ea typeface="Times New Roman"/>
              </a:rPr>
              <a:t>внешнего гидростатического давления на </a:t>
            </a:r>
            <a:r>
              <a:rPr lang="ru-RU" sz="2400" dirty="0" err="1">
                <a:latin typeface="Times New Roman"/>
                <a:ea typeface="Times New Roman"/>
              </a:rPr>
              <a:t>сонерастворимость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4681" y="6492875"/>
            <a:ext cx="2743200" cy="365125"/>
          </a:xfrm>
        </p:spPr>
        <p:txBody>
          <a:bodyPr/>
          <a:lstStyle/>
          <a:p>
            <a:fld id="{279D7F45-99E6-9D42-8A6D-721B5C953275}" type="slidenum"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x-none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7" y="115744"/>
            <a:ext cx="9346870" cy="76303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Поли-</a:t>
            </a:r>
            <a:r>
              <a:rPr lang="en-US" b="1" dirty="0"/>
              <a:t>N-</a:t>
            </a:r>
            <a:r>
              <a:rPr lang="ru-RU" b="1" dirty="0" err="1"/>
              <a:t>изопропилакриламид</a:t>
            </a:r>
            <a:r>
              <a:rPr lang="ru-RU" b="1" dirty="0"/>
              <a:t> (</a:t>
            </a:r>
            <a:r>
              <a:rPr lang="en-US" b="1" dirty="0" err="1"/>
              <a:t>PNIPAm</a:t>
            </a:r>
            <a:r>
              <a:rPr lang="en-US" b="1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51" y="755228"/>
            <a:ext cx="7206408" cy="275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3"/>
          <a:stretch/>
        </p:blipFill>
        <p:spPr bwMode="auto">
          <a:xfrm>
            <a:off x="3378571" y="4205009"/>
            <a:ext cx="5872307" cy="216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4899" y="3505944"/>
            <a:ext cx="4623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клубок - глобула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89145"/>
            <a:ext cx="2743200" cy="365125"/>
          </a:xfrm>
        </p:spPr>
        <p:txBody>
          <a:bodyPr/>
          <a:lstStyle/>
          <a:p>
            <a:fld id="{279D7F45-99E6-9D42-8A6D-721B5C953275}" type="slidenum"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x-none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192" y="160233"/>
            <a:ext cx="7445828" cy="763031"/>
          </a:xfrm>
        </p:spPr>
        <p:txBody>
          <a:bodyPr/>
          <a:lstStyle/>
          <a:p>
            <a:pPr algn="ctr"/>
            <a:r>
              <a:rPr lang="ru-RU" b="1" dirty="0"/>
              <a:t>Экспериментальная часть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7" y="1775005"/>
            <a:ext cx="5957502" cy="250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6503" y="1137197"/>
            <a:ext cx="3340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измерения НКТР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9519" y="425122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измерения плотности сжатой жидкости.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ручной поршневой насос;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датчик давления;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сосуд для отбора проб;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вакуумный насос;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термостат;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персональный компьютер;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краны;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холодная ловушка.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38753" y="1267827"/>
            <a:ext cx="3494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температур: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263.15 – 473.15 К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давлений: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 –  70 МПа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695110" y="3502293"/>
            <a:ext cx="3581400" cy="1371600"/>
            <a:chOff x="7863840" y="4089400"/>
            <a:chExt cx="3581400" cy="1371600"/>
          </a:xfrm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xmlns="" id="{1F96012C-A4E2-4D29-8F61-C5506F8DF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6090" y="4337368"/>
              <a:ext cx="3359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i="1" dirty="0"/>
                <a:t>u</a:t>
              </a:r>
              <a:r>
                <a:rPr lang="en-US" altLang="ru-RU" dirty="0"/>
                <a:t>(</a:t>
              </a:r>
              <a:r>
                <a:rPr lang="en-US" altLang="ru-RU" i="1" dirty="0"/>
                <a:t>T</a:t>
              </a:r>
              <a:r>
                <a:rPr lang="en-US" altLang="ru-RU" dirty="0"/>
                <a:t>) = 0.02 K, </a:t>
              </a:r>
              <a:r>
                <a:rPr lang="en-US" altLang="ru-RU" i="1" dirty="0"/>
                <a:t>u</a:t>
              </a:r>
              <a:r>
                <a:rPr lang="en-US" altLang="ru-RU" dirty="0"/>
                <a:t>(</a:t>
              </a:r>
              <a:r>
                <a:rPr lang="en-US" altLang="ru-RU" i="1" dirty="0"/>
                <a:t>p</a:t>
              </a:r>
              <a:r>
                <a:rPr lang="en-US" altLang="ru-RU" dirty="0"/>
                <a:t>) = 0.11 MPa</a:t>
              </a:r>
              <a:r>
                <a:rPr lang="ru-RU" altLang="ru-RU" dirty="0"/>
                <a:t> </a:t>
              </a:r>
            </a:p>
          </p:txBody>
        </p:sp>
        <p:sp>
          <p:nvSpPr>
            <p:cNvPr id="9" name="Rectangle 30">
              <a:extLst>
                <a:ext uri="{FF2B5EF4-FFF2-40B4-BE49-F238E27FC236}">
                  <a16:creationId xmlns:a16="http://schemas.microsoft.com/office/drawing/2014/main" xmlns="" id="{1E6E7FB6-1B39-4AE1-BD22-94AF9CC9A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0128" y="4780280"/>
              <a:ext cx="20431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i="1" dirty="0" err="1"/>
                <a:t>U</a:t>
              </a:r>
              <a:r>
                <a:rPr lang="en-US" altLang="ru-RU" baseline="-25000" dirty="0" err="1"/>
                <a:t>c</a:t>
              </a:r>
              <a:r>
                <a:rPr lang="en-US" altLang="ru-RU" dirty="0"/>
                <a:t>(</a:t>
              </a:r>
              <a:r>
                <a:rPr lang="ru-RU" altLang="ru-RU" i="1" dirty="0"/>
                <a:t>ρ</a:t>
              </a:r>
              <a:r>
                <a:rPr lang="en-US" altLang="ru-RU" dirty="0"/>
                <a:t>) = 0.1 kg·m</a:t>
              </a:r>
              <a:r>
                <a:rPr lang="en-US" altLang="ru-RU" baseline="30000" dirty="0"/>
                <a:t>-3</a:t>
              </a:r>
              <a:r>
                <a:rPr lang="ru-RU" altLang="ru-RU" dirty="0"/>
                <a:t> </a:t>
              </a:r>
            </a:p>
          </p:txBody>
        </p:sp>
        <p:sp>
          <p:nvSpPr>
            <p:cNvPr id="10" name="Rectangle 31">
              <a:extLst>
                <a:ext uri="{FF2B5EF4-FFF2-40B4-BE49-F238E27FC236}">
                  <a16:creationId xmlns:a16="http://schemas.microsoft.com/office/drawing/2014/main" xmlns="" id="{181FCD7D-46D8-48DE-9C15-5739AC3EF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3840" y="4089400"/>
              <a:ext cx="3581400" cy="1371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516841" y="2911119"/>
            <a:ext cx="3937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Погрешность измерения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9D7F45-99E6-9D42-8A6D-721B5C953275}" type="slidenum"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x-none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1" y="127618"/>
            <a:ext cx="5545776" cy="763031"/>
          </a:xfrm>
        </p:spPr>
        <p:txBody>
          <a:bodyPr/>
          <a:lstStyle/>
          <a:p>
            <a:pPr algn="ctr"/>
            <a:r>
              <a:rPr lang="ru-RU" b="1" dirty="0"/>
              <a:t>Калибровка </a:t>
            </a:r>
            <a:r>
              <a:rPr lang="en-US" b="1" dirty="0"/>
              <a:t>DMA HP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71" y="2412975"/>
            <a:ext cx="5530210" cy="63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8405" y="890649"/>
            <a:ext cx="647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Измерение плотности </a:t>
            </a:r>
            <a:r>
              <a:rPr lang="ru-RU" dirty="0"/>
              <a:t>образца при температуре T и давлении 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61" y="3953348"/>
            <a:ext cx="5454199" cy="73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81058" y="253492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1781" y="411927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1" y="1458544"/>
            <a:ext cx="5391819" cy="396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902" y="5447865"/>
            <a:ext cx="6177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Процентные отклонения плотности водного раствора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(черный квадрат) и толуола (красный круг) при 298.15 К, полученные из уравнения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(закрашенные фигуры) и уравнения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незакрашенные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фигуры) по отношению к стандартным данным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/>
          <a:p>
            <a:fld id="{279D7F45-99E6-9D42-8A6D-721B5C953275}" type="slidenum"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x-none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1241"/>
            <a:ext cx="10515600" cy="59180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Разделение фаз водного раствора PNIPAM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6" y="1562472"/>
            <a:ext cx="5313843" cy="357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57" y="52793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удельного объема водного раствора PNIPAM от температуры при различных давлениях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34" y="1610582"/>
            <a:ext cx="4374732" cy="353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77561" y="5140842"/>
            <a:ext cx="5531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Фиксирование НКТР раствора PNIPAM из объемных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свойств. Скачкообразное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частной производной удельного объема по температуре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9D7F45-99E6-9D42-8A6D-721B5C953275}" type="slidenum"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x-none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604" y="34935"/>
            <a:ext cx="9809018" cy="76303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Определение НКТР водного раствора </a:t>
            </a:r>
            <a:r>
              <a:rPr lang="ru-RU" sz="3600" b="1" dirty="0" err="1"/>
              <a:t>PNIPAm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04" y="797966"/>
            <a:ext cx="9602788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2830" y="5860424"/>
            <a:ext cx="4833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удельного объема от температуры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0" y="2303839"/>
            <a:ext cx="4307737" cy="32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25" y="2303839"/>
            <a:ext cx="4345970" cy="32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77510" y="566933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НКТР раствора PNIPAM в зависимости от давления. Черный квадрат - 3% водный раствор PNIPAM. Красный круг - 1.5% водный раствор PNIPAM.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Незакрашенный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синий круг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данные.Незакрашенный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квадрат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79D7F45-99E6-9D42-8A6D-721B5C953275}" type="slidenum"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x-none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923" y="103868"/>
            <a:ext cx="9963396" cy="7630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/>
              <a:t>Сонерастворимость</a:t>
            </a:r>
            <a:r>
              <a:rPr lang="ru-RU" sz="3200" b="1" dirty="0"/>
              <a:t> термочувствительного полимера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28D3F94-0228-43E9-B755-64077E1EA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1" r="3867"/>
          <a:stretch/>
        </p:blipFill>
        <p:spPr>
          <a:xfrm>
            <a:off x="1131639" y="1513230"/>
            <a:ext cx="5471041" cy="1206219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330713"/>
              </p:ext>
            </p:extLst>
          </p:nvPr>
        </p:nvGraphicFramePr>
        <p:xfrm>
          <a:off x="6184050" y="1020079"/>
          <a:ext cx="6520714" cy="4989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Graph" r:id="rId4" imgW="3918030" imgH="3009418" progId="Origin95.Graph">
                  <p:embed/>
                </p:oleObj>
              </mc:Choice>
              <mc:Fallback>
                <p:oleObj name="Graph" r:id="rId4" imgW="3918030" imgH="3009418" progId="Origin95.Graph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050" y="1020079"/>
                        <a:ext cx="6520714" cy="4989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2513396" y="3169555"/>
            <a:ext cx="2877049" cy="2990217"/>
            <a:chOff x="2332082" y="3706554"/>
            <a:chExt cx="2159522" cy="226357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15"/>
            <a:stretch/>
          </p:blipFill>
          <p:spPr bwMode="auto">
            <a:xfrm>
              <a:off x="2332082" y="3706554"/>
              <a:ext cx="2094049" cy="2149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331" y="4447808"/>
              <a:ext cx="511877" cy="333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332" y="4173685"/>
              <a:ext cx="508272" cy="331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059" y="5627792"/>
              <a:ext cx="739364" cy="342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082" y="5213303"/>
              <a:ext cx="669828" cy="310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694" y="5213303"/>
              <a:ext cx="645436" cy="298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711765" y="8668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Сонерастворимость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PNIPAm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смеси вода – метанол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20 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3592" y="1127527"/>
            <a:ext cx="5010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НКТР от концентрации спирта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50395" y="5716749"/>
            <a:ext cx="4412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Пунктирная линия – литературные данные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смеси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PNIPAm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-вода-метанол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/>
          <a:p>
            <a:fld id="{279D7F45-99E6-9D42-8A6D-721B5C953275}" type="slidenum">
              <a:rPr lang="x-none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x-none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465</Words>
  <Application>Microsoft Office PowerPoint</Application>
  <PresentationFormat>Произвольный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Graph</vt:lpstr>
      <vt:lpstr>Влияние сорастворителя и давления на фазовое поведение термочувствительного полимера</vt:lpstr>
      <vt:lpstr>Умные полимеры</vt:lpstr>
      <vt:lpstr>Цель и задачи исследования</vt:lpstr>
      <vt:lpstr>Поли-N-изопропилакриламид (PNIPAm)</vt:lpstr>
      <vt:lpstr>Экспериментальная часть</vt:lpstr>
      <vt:lpstr>Калибровка DMA HP</vt:lpstr>
      <vt:lpstr>Разделение фаз водного раствора PNIPAM</vt:lpstr>
      <vt:lpstr>Определение НКТР водного раствора PNIPAm</vt:lpstr>
      <vt:lpstr>Сонерастворимость термочувствительного полимера</vt:lpstr>
      <vt:lpstr>Влияние давления на сонерастворимость полимера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Mavrin Roma</cp:lastModifiedBy>
  <cp:revision>27</cp:revision>
  <dcterms:created xsi:type="dcterms:W3CDTF">2022-01-31T14:40:29Z</dcterms:created>
  <dcterms:modified xsi:type="dcterms:W3CDTF">2022-07-12T13:26:28Z</dcterms:modified>
</cp:coreProperties>
</file>